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Malgun Gothic" panose="020B0503020000020004" pitchFamily="34" charset="-127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26">
          <p15:clr>
            <a:srgbClr val="A4A3A4"/>
          </p15:clr>
        </p15:guide>
        <p15:guide id="2" pos="937">
          <p15:clr>
            <a:srgbClr val="A4A3A4"/>
          </p15:clr>
        </p15:guide>
        <p15:guide id="3" pos="3999">
          <p15:clr>
            <a:srgbClr val="A4A3A4"/>
          </p15:clr>
        </p15:guide>
        <p15:guide id="4" orient="horz" pos="822">
          <p15:clr>
            <a:srgbClr val="A4A3A4"/>
          </p15:clr>
        </p15:guide>
        <p15:guide id="5" pos="597">
          <p15:clr>
            <a:srgbClr val="A4A3A4"/>
          </p15:clr>
        </p15:guide>
        <p15:guide id="6" orient="horz" pos="1842">
          <p15:clr>
            <a:srgbClr val="A4A3A4"/>
          </p15:clr>
        </p15:guide>
        <p15:guide id="7" orient="horz" pos="459">
          <p15:clr>
            <a:srgbClr val="A4A3A4"/>
          </p15:clr>
        </p15:guide>
        <p15:guide id="8" pos="529">
          <p15:clr>
            <a:srgbClr val="A4A3A4"/>
          </p15:clr>
        </p15:guide>
        <p15:guide id="9" pos="7197">
          <p15:clr>
            <a:srgbClr val="A4A3A4"/>
          </p15:clr>
        </p15:guide>
        <p15:guide id="10" pos="801">
          <p15:clr>
            <a:srgbClr val="A4A3A4"/>
          </p15:clr>
        </p15:guide>
        <p15:guide id="11" pos="1118">
          <p15:clr>
            <a:srgbClr val="A4A3A4"/>
          </p15:clr>
        </p15:guide>
        <p15:guide id="12" pos="2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ih2F25dXARw6ZrkCSf/fgeOyxc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108" y="504"/>
      </p:cViewPr>
      <p:guideLst>
        <p:guide orient="horz" pos="1026"/>
        <p:guide pos="937"/>
        <p:guide pos="3999"/>
        <p:guide orient="horz" pos="822"/>
        <p:guide pos="597"/>
        <p:guide orient="horz" pos="1842"/>
        <p:guide orient="horz" pos="459"/>
        <p:guide pos="529"/>
        <p:guide pos="7197"/>
        <p:guide pos="801"/>
        <p:guide pos="1118"/>
        <p:guide pos="27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5" name="Google Shape;13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지">
  <p:cSld name="표지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3"/>
          <p:cNvSpPr/>
          <p:nvPr/>
        </p:nvSpPr>
        <p:spPr>
          <a:xfrm rot="10800000">
            <a:off x="-3" y="-3"/>
            <a:ext cx="8697688" cy="5529945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3"/>
          <p:cNvSpPr/>
          <p:nvPr/>
        </p:nvSpPr>
        <p:spPr>
          <a:xfrm rot="10800000">
            <a:off x="3799114" y="2286000"/>
            <a:ext cx="8392886" cy="4572000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3"/>
          <p:cNvSpPr txBox="1">
            <a:spLocks noGrp="1"/>
          </p:cNvSpPr>
          <p:nvPr>
            <p:ph type="ctrTitle"/>
          </p:nvPr>
        </p:nvSpPr>
        <p:spPr>
          <a:xfrm>
            <a:off x="703254" y="1780334"/>
            <a:ext cx="7009510" cy="3591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5200"/>
              <a:buFont typeface="Malgun Gothic"/>
              <a:buNone/>
              <a:defRPr sz="5200" b="1" i="0" u="none" strike="noStrike" cap="none">
                <a:solidFill>
                  <a:srgbClr val="205867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Arial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Arial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Arial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Arial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Arial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Arial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Arial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Arial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ubTitle" idx="1"/>
          </p:nvPr>
        </p:nvSpPr>
        <p:spPr>
          <a:xfrm>
            <a:off x="8202127" y="5077666"/>
            <a:ext cx="3268457" cy="107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챕터 순서 안내  페이지">
  <p:cSld name="챕터 순서 안내  페이지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/>
          <p:nvPr/>
        </p:nvSpPr>
        <p:spPr>
          <a:xfrm>
            <a:off x="-1" y="-3"/>
            <a:ext cx="12192001" cy="6858004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2136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4"/>
          <p:cNvSpPr/>
          <p:nvPr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14"/>
          <p:cNvSpPr/>
          <p:nvPr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4"/>
          <p:cNvSpPr txBox="1">
            <a:spLocks noGrp="1"/>
          </p:cNvSpPr>
          <p:nvPr>
            <p:ph type="sldNum" idx="12"/>
          </p:nvPr>
        </p:nvSpPr>
        <p:spPr>
          <a:xfrm>
            <a:off x="11691731" y="6483194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  <a:defRPr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3200"/>
              <a:buFont typeface="Malgun Gothic"/>
              <a:buNone/>
              <a:defRPr sz="3200" b="1" i="0" u="none" strike="noStrike" cap="none">
                <a:solidFill>
                  <a:srgbClr val="205867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body" idx="1"/>
          </p:nvPr>
        </p:nvSpPr>
        <p:spPr>
          <a:xfrm>
            <a:off x="487015" y="815008"/>
            <a:ext cx="11281052" cy="549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◦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⁃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>
  <p:cSld name="간지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/>
          <p:nvPr/>
        </p:nvSpPr>
        <p:spPr>
          <a:xfrm>
            <a:off x="-1" y="-3"/>
            <a:ext cx="12192001" cy="6858004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2136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15"/>
          <p:cNvSpPr/>
          <p:nvPr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15"/>
          <p:cNvSpPr/>
          <p:nvPr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15"/>
          <p:cNvSpPr txBox="1">
            <a:spLocks noGrp="1"/>
          </p:cNvSpPr>
          <p:nvPr>
            <p:ph type="body" idx="1"/>
          </p:nvPr>
        </p:nvSpPr>
        <p:spPr>
          <a:xfrm>
            <a:off x="691375" y="2932204"/>
            <a:ext cx="10267121" cy="993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Arial"/>
              <a:buNone/>
              <a:defRPr sz="4800" b="1" i="0" u="none" strike="noStrike" cap="none">
                <a:solidFill>
                  <a:srgbClr val="C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28" name="Google Shape;28;p15"/>
          <p:cNvGrpSpPr/>
          <p:nvPr/>
        </p:nvGrpSpPr>
        <p:grpSpPr>
          <a:xfrm>
            <a:off x="11379724" y="208758"/>
            <a:ext cx="320022" cy="359778"/>
            <a:chOff x="3567553" y="1499912"/>
            <a:chExt cx="320022" cy="359778"/>
          </a:xfrm>
        </p:grpSpPr>
        <p:sp>
          <p:nvSpPr>
            <p:cNvPr id="29" name="Google Shape;29;p15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4BB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5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4BB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5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4BB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5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4BB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5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4BB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5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4BB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사용자 지정 레이아웃">
  <p:cSld name="2_사용자 지정 레이아웃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6"/>
          <p:cNvSpPr/>
          <p:nvPr/>
        </p:nvSpPr>
        <p:spPr>
          <a:xfrm>
            <a:off x="-1" y="-3"/>
            <a:ext cx="12192001" cy="6858004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2136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6"/>
          <p:cNvSpPr/>
          <p:nvPr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6"/>
          <p:cNvSpPr/>
          <p:nvPr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6"/>
          <p:cNvSpPr txBox="1"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205867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sldNum" idx="12"/>
          </p:nvPr>
        </p:nvSpPr>
        <p:spPr>
          <a:xfrm>
            <a:off x="11691731" y="6472308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1"/>
          </p:nvPr>
        </p:nvSpPr>
        <p:spPr>
          <a:xfrm>
            <a:off x="487015" y="815008"/>
            <a:ext cx="11281052" cy="549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810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◦"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⁃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  <a:defRPr sz="10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_빈 페이지">
  <p:cSld name="사용자_빈 페이지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7"/>
          <p:cNvSpPr/>
          <p:nvPr/>
        </p:nvSpPr>
        <p:spPr>
          <a:xfrm>
            <a:off x="-1" y="-3"/>
            <a:ext cx="12192001" cy="6858004"/>
          </a:xfrm>
          <a:prstGeom prst="rect">
            <a:avLst/>
          </a:prstGeom>
          <a:solidFill>
            <a:srgbClr val="F2F2F2"/>
          </a:solidFill>
          <a:ln w="12700" cap="flat" cmpd="sng">
            <a:solidFill>
              <a:srgbClr val="21364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17"/>
          <p:cNvSpPr/>
          <p:nvPr/>
        </p:nvSpPr>
        <p:spPr>
          <a:xfrm>
            <a:off x="-9939" y="-19878"/>
            <a:ext cx="1402629" cy="671349"/>
          </a:xfrm>
          <a:custGeom>
            <a:avLst/>
            <a:gdLst/>
            <a:ahLst/>
            <a:cxnLst/>
            <a:rect l="l" t="t" r="r" b="b"/>
            <a:pathLst>
              <a:path w="106741" h="62325" extrusionOk="0">
                <a:moveTo>
                  <a:pt x="106740" y="0"/>
                </a:moveTo>
                <a:lnTo>
                  <a:pt x="1" y="83"/>
                </a:lnTo>
                <a:lnTo>
                  <a:pt x="1" y="61346"/>
                </a:lnTo>
                <a:cubicBezTo>
                  <a:pt x="1" y="61346"/>
                  <a:pt x="3546" y="62324"/>
                  <a:pt x="8431" y="62324"/>
                </a:cubicBezTo>
                <a:cubicBezTo>
                  <a:pt x="17345" y="62324"/>
                  <a:pt x="30721" y="59067"/>
                  <a:pt x="35169" y="40668"/>
                </a:cubicBezTo>
                <a:cubicBezTo>
                  <a:pt x="39815" y="21454"/>
                  <a:pt x="48059" y="15875"/>
                  <a:pt x="55684" y="15875"/>
                </a:cubicBezTo>
                <a:cubicBezTo>
                  <a:pt x="59361" y="15875"/>
                  <a:pt x="62895" y="17173"/>
                  <a:pt x="65811" y="18864"/>
                </a:cubicBezTo>
                <a:cubicBezTo>
                  <a:pt x="71333" y="22067"/>
                  <a:pt x="77411" y="23685"/>
                  <a:pt x="83155" y="23685"/>
                </a:cubicBezTo>
                <a:cubicBezTo>
                  <a:pt x="95750" y="23685"/>
                  <a:pt x="106740" y="15906"/>
                  <a:pt x="106740" y="0"/>
                </a:cubicBez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52AEE1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17"/>
          <p:cNvSpPr/>
          <p:nvPr/>
        </p:nvSpPr>
        <p:spPr>
          <a:xfrm>
            <a:off x="10555357" y="5655364"/>
            <a:ext cx="1648441" cy="1209683"/>
          </a:xfrm>
          <a:custGeom>
            <a:avLst/>
            <a:gdLst/>
            <a:ahLst/>
            <a:cxnLst/>
            <a:rect l="l" t="t" r="r" b="b"/>
            <a:pathLst>
              <a:path w="113764" h="66545" extrusionOk="0">
                <a:moveTo>
                  <a:pt x="113763" y="1"/>
                </a:moveTo>
                <a:cubicBezTo>
                  <a:pt x="113763" y="1"/>
                  <a:pt x="94363" y="5103"/>
                  <a:pt x="77775" y="33272"/>
                </a:cubicBezTo>
                <a:cubicBezTo>
                  <a:pt x="67864" y="50104"/>
                  <a:pt x="57286" y="53491"/>
                  <a:pt x="45819" y="53491"/>
                </a:cubicBezTo>
                <a:cubicBezTo>
                  <a:pt x="38095" y="53491"/>
                  <a:pt x="29967" y="51954"/>
                  <a:pt x="21367" y="51954"/>
                </a:cubicBezTo>
                <a:cubicBezTo>
                  <a:pt x="0" y="51954"/>
                  <a:pt x="792" y="66545"/>
                  <a:pt x="792" y="66545"/>
                </a:cubicBezTo>
                <a:lnTo>
                  <a:pt x="113763" y="66545"/>
                </a:lnTo>
                <a:lnTo>
                  <a:pt x="113763" y="1"/>
                </a:lnTo>
                <a:close/>
              </a:path>
            </a:pathLst>
          </a:custGeom>
          <a:gradFill>
            <a:gsLst>
              <a:gs pos="0">
                <a:srgbClr val="4BB0A0"/>
              </a:gs>
              <a:gs pos="100000">
                <a:srgbClr val="4BB0A0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"/>
          <p:cNvSpPr txBox="1">
            <a:spLocks noGrp="1"/>
          </p:cNvSpPr>
          <p:nvPr>
            <p:ph type="ctrTitle"/>
          </p:nvPr>
        </p:nvSpPr>
        <p:spPr>
          <a:xfrm>
            <a:off x="821141" y="2219325"/>
            <a:ext cx="6969908" cy="3124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5200"/>
              <a:buFont typeface="Malgun Gothic"/>
              <a:buNone/>
            </a:pPr>
            <a:r>
              <a:rPr lang="ko-KR" sz="6000">
                <a:solidFill>
                  <a:schemeClr val="dk1"/>
                </a:solidFill>
              </a:rPr>
              <a:t>이것이 취업을 위한 컴퓨터 과학이다   </a:t>
            </a:r>
            <a:br>
              <a:rPr lang="ko-KR" sz="6000">
                <a:solidFill>
                  <a:schemeClr val="dk1"/>
                </a:solidFill>
              </a:rPr>
            </a:br>
            <a:r>
              <a:rPr lang="ko-KR" sz="3600">
                <a:solidFill>
                  <a:schemeClr val="dk1"/>
                </a:solidFill>
              </a:rPr>
              <a:t> </a:t>
            </a:r>
            <a:r>
              <a:rPr lang="ko-KR" sz="4400">
                <a:solidFill>
                  <a:schemeClr val="dk1"/>
                </a:solidFill>
              </a:rPr>
              <a:t>with CS 기술 면접</a:t>
            </a:r>
            <a:endParaRPr sz="6000" b="1">
              <a:solidFill>
                <a:schemeClr val="dk1"/>
              </a:solidFill>
            </a:endParaRPr>
          </a:p>
        </p:txBody>
      </p:sp>
      <p:sp>
        <p:nvSpPr>
          <p:cNvPr id="52" name="Google Shape;52;p1"/>
          <p:cNvSpPr txBox="1"/>
          <p:nvPr/>
        </p:nvSpPr>
        <p:spPr>
          <a:xfrm>
            <a:off x="703253" y="284483"/>
            <a:ext cx="881600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b="1" i="0" u="none" strike="noStrike" cap="none">
                <a:solidFill>
                  <a:srgbClr val="D6E3BC"/>
                </a:solidFill>
                <a:latin typeface="Calibri"/>
                <a:ea typeface="Calibri"/>
                <a:cs typeface="Calibri"/>
                <a:sym typeface="Calibri"/>
              </a:rPr>
              <a:t>Chapter 01 기술 면접과 실무를 위한 컴퓨터 과학</a:t>
            </a:r>
            <a:endParaRPr sz="1800" b="1">
              <a:solidFill>
                <a:srgbClr val="D6E3B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"/>
          <p:cNvSpPr txBox="1"/>
          <p:nvPr/>
        </p:nvSpPr>
        <p:spPr>
          <a:xfrm>
            <a:off x="753235" y="718002"/>
            <a:ext cx="60960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>
                <a:solidFill>
                  <a:srgbClr val="EAF1DD"/>
                </a:solidFill>
                <a:latin typeface="Calibri"/>
                <a:ea typeface="Calibri"/>
                <a:cs typeface="Calibri"/>
                <a:sym typeface="Calibri"/>
              </a:rPr>
              <a:t>01-1 원리를 모르는 개발자는 뛰어난 개발자가 아니다</a:t>
            </a:r>
            <a:endParaRPr/>
          </a:p>
        </p:txBody>
      </p:sp>
      <p:cxnSp>
        <p:nvCxnSpPr>
          <p:cNvPr id="54" name="Google Shape;54;p1"/>
          <p:cNvCxnSpPr/>
          <p:nvPr/>
        </p:nvCxnSpPr>
        <p:spPr>
          <a:xfrm>
            <a:off x="821141" y="670377"/>
            <a:ext cx="476501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" name="Google Shape;55;p1"/>
          <p:cNvSpPr txBox="1"/>
          <p:nvPr/>
        </p:nvSpPr>
        <p:spPr>
          <a:xfrm>
            <a:off x="5586151" y="4919448"/>
            <a:ext cx="5149794" cy="107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ko-KR" sz="2400" b="1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강민철</a:t>
            </a:r>
            <a:endParaRPr sz="1600" b="1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286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1600" b="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286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ko-KR" sz="2000" b="1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https://minchul.net</a:t>
            </a:r>
            <a:endParaRPr/>
          </a:p>
          <a:p>
            <a:pPr marL="2286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ko-KR" sz="2000" b="1" u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https://youtube.com/@kangminchul</a:t>
            </a:r>
            <a:endParaRPr/>
          </a:p>
          <a:p>
            <a:pPr marL="2286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1600" b="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2286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1600" b="0" u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91049" y="887279"/>
            <a:ext cx="3004096" cy="3871152"/>
          </a:xfrm>
          <a:prstGeom prst="rect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 txBox="1"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000"/>
              <a:buFont typeface="Arial"/>
              <a:buNone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Chapter 01-1 </a:t>
            </a:r>
            <a:r>
              <a:rPr lang="ko-KR"/>
              <a:t>원리를 모르는 개발자는 뛰어난 개발자가 아니다(7)</a:t>
            </a:r>
            <a:endParaRPr/>
          </a:p>
        </p:txBody>
      </p:sp>
      <p:sp>
        <p:nvSpPr>
          <p:cNvPr id="139" name="Google Shape;139;p10"/>
          <p:cNvSpPr txBox="1">
            <a:spLocks noGrp="1"/>
          </p:cNvSpPr>
          <p:nvPr>
            <p:ph type="sldNum" idx="12"/>
          </p:nvPr>
        </p:nvSpPr>
        <p:spPr>
          <a:xfrm>
            <a:off x="11691731" y="6472308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body" idx="1"/>
          </p:nvPr>
        </p:nvSpPr>
        <p:spPr>
          <a:xfrm>
            <a:off x="487015" y="815008"/>
            <a:ext cx="11281052" cy="549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b="1">
                <a:solidFill>
                  <a:srgbClr val="366092"/>
                </a:solidFill>
              </a:rPr>
              <a:t>프로그램의 원리를 이해하기 위한 컴퓨터 과학</a:t>
            </a:r>
            <a:endParaRPr b="1">
              <a:solidFill>
                <a:srgbClr val="366092"/>
              </a:solidFill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컴퓨터 과학(Computer Science, CS)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단순 프로그래밍 언어의 기초 문법,프레임워크/라이브러리의 사용법을 넘어 프로그램의 작동 원리를 </a:t>
            </a:r>
            <a:br>
              <a:rPr lang="ko-KR"/>
            </a:br>
            <a:r>
              <a:rPr lang="ko-KR"/>
              <a:t>이해하고 설명하기 위해서는 컴퓨터 과학(CS)에 대한 학습이 필요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많은 기업에서 기술 면접 등을 통해 입사지원자의 컴퓨터 과학적 지식을 검증</a:t>
            </a:r>
            <a:endParaRPr/>
          </a:p>
        </p:txBody>
      </p:sp>
      <p:sp>
        <p:nvSpPr>
          <p:cNvPr id="141" name="Google Shape;141;p10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</a:pPr>
            <a:r>
              <a:rPr lang="ko-KR" b="1"/>
              <a:t>〉 〉 이것이 취업을 위한 컴퓨터 과학이다 </a:t>
            </a:r>
            <a:endParaRPr/>
          </a:p>
        </p:txBody>
      </p:sp>
      <p:pic>
        <p:nvPicPr>
          <p:cNvPr id="142" name="Google Shape;142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57412" y="2924175"/>
            <a:ext cx="7877175" cy="26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"/>
          <p:cNvSpPr txBox="1"/>
          <p:nvPr/>
        </p:nvSpPr>
        <p:spPr>
          <a:xfrm>
            <a:off x="5447483" y="4658191"/>
            <a:ext cx="6105888" cy="107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marR="0" lvl="0" indent="0" algn="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4BB0A0"/>
              </a:buClr>
              <a:buSzPts val="2800"/>
              <a:buFont typeface="Arial"/>
              <a:buNone/>
            </a:pPr>
            <a:r>
              <a:rPr lang="ko-KR"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email: </a:t>
            </a:r>
            <a:r>
              <a:rPr lang="ko-KR"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tegongkang@gmail.com</a:t>
            </a:r>
            <a:endParaRPr sz="20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50800" marR="0" lvl="0" indent="0" algn="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4BB0A0"/>
              </a:buClr>
              <a:buSzPts val="2800"/>
              <a:buFont typeface="Arial"/>
              <a:buNone/>
            </a:pPr>
            <a:r>
              <a:rPr lang="ko-KR"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website: </a:t>
            </a:r>
            <a:r>
              <a:rPr lang="ko-KR"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https://minchul.net</a:t>
            </a:r>
            <a:endParaRPr/>
          </a:p>
          <a:p>
            <a:pPr marL="50800" marR="0" lvl="0" indent="0" algn="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4BB0A0"/>
              </a:buClr>
              <a:buSzPts val="2800"/>
              <a:buFont typeface="Arial"/>
              <a:buNone/>
            </a:pPr>
            <a:r>
              <a:rPr lang="ko-KR" sz="2000" b="1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youtube: </a:t>
            </a:r>
            <a:r>
              <a:rPr lang="ko-KR"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https://youtube.com/@kangminchul</a:t>
            </a:r>
            <a:endParaRPr sz="2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marR="0" lvl="0" indent="-228600" algn="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4BB0A0"/>
              </a:buClr>
              <a:buSzPts val="2800"/>
              <a:buFont typeface="Arial"/>
              <a:buNone/>
            </a:pPr>
            <a:endParaRPr sz="28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</a:pPr>
            <a:r>
              <a:rPr lang="ko-KR" sz="1000" b="1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〉 〉 이것이 취업을 위한 컴퓨터 과학이다 </a:t>
            </a:r>
            <a:endParaRPr sz="10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2"/>
          <p:cNvSpPr txBox="1">
            <a:spLocks noGrp="1"/>
          </p:cNvSpPr>
          <p:nvPr>
            <p:ph type="body" idx="1"/>
          </p:nvPr>
        </p:nvSpPr>
        <p:spPr>
          <a:xfrm>
            <a:off x="743624" y="728662"/>
            <a:ext cx="11209577" cy="575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Chapter 01 	기술 면접과 실무를 위한 컴퓨터 과학</a:t>
            </a:r>
            <a:endParaRPr sz="1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6428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01-1	원리를 모르는 개발자는 뛰어난 개발자가 아니다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01-2	컴퓨터 과학 지도 그리기: 기술 면접에 대비하고 싶다면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Chapter 02	컴퓨터 구조</a:t>
            </a:r>
            <a:endParaRPr sz="1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ko-KR" sz="12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02-1	컴퓨터 구조의 큰 그림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02-2	컴퓨터가 이해하는 정보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02-3	CPU</a:t>
            </a:r>
            <a:endParaRPr/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02-4	메모리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02-5	보조기억장치와 입출력장치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ko-KR"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Chapter 03	운영체제</a:t>
            </a:r>
            <a:endParaRPr sz="1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ko-KR" sz="12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03-1	운영체제의 큰 그림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03-2	프로세스와 스레드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03-3	동기화와 교착 상태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03-4	CPU 스케줄링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03-5	가상 메모리</a:t>
            </a:r>
            <a:endParaRPr sz="1100" b="1" i="0" u="none" strike="noStrike" cap="none">
              <a:solidFill>
                <a:srgbClr val="97480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1818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100" b="1" i="0" u="none" strike="noStrike" cap="none">
                <a:solidFill>
                  <a:srgbClr val="974806"/>
                </a:solidFill>
                <a:latin typeface="Calibri"/>
                <a:ea typeface="Calibri"/>
                <a:cs typeface="Calibri"/>
                <a:sym typeface="Calibri"/>
              </a:rPr>
              <a:t>	03-6	파일 시스템</a:t>
            </a:r>
            <a:endParaRPr/>
          </a:p>
        </p:txBody>
      </p:sp>
      <p:sp>
        <p:nvSpPr>
          <p:cNvPr id="63" name="Google Shape;63;p2"/>
          <p:cNvSpPr txBox="1">
            <a:spLocks noGrp="1"/>
          </p:cNvSpPr>
          <p:nvPr>
            <p:ph type="sldNum" idx="12"/>
          </p:nvPr>
        </p:nvSpPr>
        <p:spPr>
          <a:xfrm>
            <a:off x="11691731" y="6483194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body" idx="1"/>
          </p:nvPr>
        </p:nvSpPr>
        <p:spPr>
          <a:xfrm>
            <a:off x="839788" y="1447800"/>
            <a:ext cx="10267121" cy="165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53734"/>
              </a:buClr>
              <a:buSzPts val="2000"/>
              <a:buNone/>
            </a:pPr>
            <a:r>
              <a:rPr lang="ko-KR" sz="2000" b="1">
                <a:solidFill>
                  <a:srgbClr val="953734"/>
                </a:solidFill>
                <a:latin typeface="Arial"/>
                <a:ea typeface="Arial"/>
                <a:cs typeface="Arial"/>
                <a:sym typeface="Arial"/>
              </a:rPr>
              <a:t>Chapter 01</a:t>
            </a:r>
            <a:r>
              <a:rPr lang="ko-KR" sz="2000">
                <a:solidFill>
                  <a:srgbClr val="953734"/>
                </a:solidFill>
                <a:latin typeface="Arial"/>
                <a:ea typeface="Arial"/>
                <a:cs typeface="Arial"/>
                <a:sym typeface="Arial"/>
              </a:rPr>
              <a:t>-1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53734"/>
              </a:buClr>
              <a:buSzPts val="3600"/>
              <a:buNone/>
            </a:pPr>
            <a:r>
              <a:rPr lang="ko-KR" sz="3600" b="1">
                <a:solidFill>
                  <a:srgbClr val="953734"/>
                </a:solidFill>
              </a:rPr>
              <a:t>원리를 모르는 개발자는 뛰어난 개발자가 아니다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 txBox="1"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000"/>
              <a:buFont typeface="Arial"/>
              <a:buNone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Chapter 01-1 </a:t>
            </a:r>
            <a:r>
              <a:rPr lang="ko-KR"/>
              <a:t>원리를 모르는 개발자는 뛰어난 개발자가 아니다(1)</a:t>
            </a:r>
            <a:endParaRPr/>
          </a:p>
        </p:txBody>
      </p:sp>
      <p:sp>
        <p:nvSpPr>
          <p:cNvPr id="75" name="Google Shape;75;p4"/>
          <p:cNvSpPr txBox="1">
            <a:spLocks noGrp="1"/>
          </p:cNvSpPr>
          <p:nvPr>
            <p:ph type="sldNum" idx="12"/>
          </p:nvPr>
        </p:nvSpPr>
        <p:spPr>
          <a:xfrm>
            <a:off x="11691731" y="6472308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  <p:sp>
        <p:nvSpPr>
          <p:cNvPr id="76" name="Google Shape;76;p4"/>
          <p:cNvSpPr txBox="1">
            <a:spLocks noGrp="1"/>
          </p:cNvSpPr>
          <p:nvPr>
            <p:ph type="body" idx="1"/>
          </p:nvPr>
        </p:nvSpPr>
        <p:spPr>
          <a:xfrm>
            <a:off x="487015" y="815008"/>
            <a:ext cx="11281052" cy="549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b="1">
                <a:solidFill>
                  <a:srgbClr val="366092"/>
                </a:solidFill>
              </a:rPr>
              <a:t>일단 작동만 하는 코드 vs 제대로 작동하는 코드</a:t>
            </a:r>
            <a:endParaRPr b="1">
              <a:solidFill>
                <a:srgbClr val="366092"/>
              </a:solidFill>
            </a:endParaRPr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‘일단 작동만 하도록 만든 프로그램’은 겉보기에만 작동하는 프로그램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개발된 프로그램의 사용자 - 개발자의 의도와는 전혀 다른 방향으로 프로그램을 사용할 경우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프로그램의 유지보수까지 고려해야 할 시기 - 언제든 개발자가 간과했던 지점이 발견될 수 있음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결과적으로, ‘일단 작동만 하도록 만드는 것’이 개발을 더 어렵게 만듦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 b="1"/>
              <a:t>프로그램 개발의 목적은 ‘일단 작동하게 만드는 것’을 넘어 ‘제대로 작동하게 만드는 것’</a:t>
            </a:r>
            <a:endParaRPr/>
          </a:p>
        </p:txBody>
      </p:sp>
      <p:sp>
        <p:nvSpPr>
          <p:cNvPr id="77" name="Google Shape;77;p4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</a:pPr>
            <a:r>
              <a:rPr lang="ko-KR" b="1"/>
              <a:t>〉 〉 이것이 취업을 위한 컴퓨터 과학이다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000"/>
              <a:buFont typeface="Arial"/>
              <a:buNone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Chapter 01-1 </a:t>
            </a:r>
            <a:r>
              <a:rPr lang="ko-KR"/>
              <a:t>원리를 모르는 개발자는 뛰어난 개발자가 아니다(2)</a:t>
            </a:r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ldNum" idx="12"/>
          </p:nvPr>
        </p:nvSpPr>
        <p:spPr>
          <a:xfrm>
            <a:off x="11691731" y="6472308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body" idx="1"/>
          </p:nvPr>
        </p:nvSpPr>
        <p:spPr>
          <a:xfrm>
            <a:off x="487015" y="815008"/>
            <a:ext cx="11281052" cy="549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b="1"/>
              <a:t>잘못된 개발 사례</a:t>
            </a:r>
            <a:endParaRPr b="1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프로그래밍 언어의 기초 문법이나 프레임워크, 라이브러리의 기초 사용법만을 학습한 </a:t>
            </a:r>
            <a:br>
              <a:rPr lang="ko-KR"/>
            </a:br>
            <a:r>
              <a:rPr lang="ko-KR"/>
              <a:t>개발자 지망생의 경우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개발 과정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‘일단 작동만 하는 프로그램 만들기’를 목적으로 프로그래밍 강의나 책에서 제시하는 소스 코드를 </a:t>
            </a:r>
            <a:br>
              <a:rPr lang="ko-KR"/>
            </a:br>
            <a:r>
              <a:rPr lang="ko-KR"/>
              <a:t>무작정 따라 하면서 어느 정도 작동하는 웹사이트를 만듦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특정 기능을 추가하고 싶을 때는 무작위로 검색한 블로그의 소스 코드를 복사해 붙여넣기하며 </a:t>
            </a:r>
            <a:br>
              <a:rPr lang="ko-KR"/>
            </a:br>
            <a:r>
              <a:rPr lang="ko-KR"/>
              <a:t>프로그램을 개발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버그 발생과 추가 요청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문제의 원인이 무엇인지 특정하기조차 어려운 버그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참고했던 강의나 책, 블로그에서는 접하지 못했던 버그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프로그램의 사용자가 예상하지 못한 추가 기능의 요구</a:t>
            </a:r>
            <a:endParaRPr/>
          </a:p>
          <a:p>
            <a:pPr marL="1371600" lvl="3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</a:pPr>
            <a:r>
              <a:rPr lang="ko-KR" b="1"/>
              <a:t>〉 〉 이것이 취업을 위한 컴퓨터 과학이다 </a:t>
            </a:r>
            <a:endParaRPr/>
          </a:p>
        </p:txBody>
      </p:sp>
      <p:pic>
        <p:nvPicPr>
          <p:cNvPr id="87" name="Google Shape;8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74653" y="5193846"/>
            <a:ext cx="8105775" cy="13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 txBox="1"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000"/>
              <a:buFont typeface="Arial"/>
              <a:buNone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Chapter 01-1 </a:t>
            </a:r>
            <a:r>
              <a:rPr lang="ko-KR"/>
              <a:t>원리를 모르는 개발자는 뛰어난 개발자가 아니다(3)</a:t>
            </a:r>
            <a:endParaRPr/>
          </a:p>
        </p:txBody>
      </p:sp>
      <p:sp>
        <p:nvSpPr>
          <p:cNvPr id="94" name="Google Shape;94;p6"/>
          <p:cNvSpPr txBox="1">
            <a:spLocks noGrp="1"/>
          </p:cNvSpPr>
          <p:nvPr>
            <p:ph type="sldNum" idx="12"/>
          </p:nvPr>
        </p:nvSpPr>
        <p:spPr>
          <a:xfrm>
            <a:off x="11691731" y="6472308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  <p:sp>
        <p:nvSpPr>
          <p:cNvPr id="95" name="Google Shape;95;p6"/>
          <p:cNvSpPr txBox="1">
            <a:spLocks noGrp="1"/>
          </p:cNvSpPr>
          <p:nvPr>
            <p:ph type="body" idx="1"/>
          </p:nvPr>
        </p:nvSpPr>
        <p:spPr>
          <a:xfrm>
            <a:off x="487015" y="815008"/>
            <a:ext cx="11281052" cy="549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b="1"/>
              <a:t>문제 해결의 실패</a:t>
            </a:r>
            <a:endParaRPr b="1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본인이 작성한 코드가 어떤 과정을 거쳐서 실행되는지 개발한 자신조차 설명할 수 없음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(시도 1) 구글링으로 문제를 해결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프로그래밍 언어의 기초 문법이나 사용법 정도만 알고 있는 경우라면 해결 방법을 찾더라도 그 방법을 이해하지 못하는 경우가 많음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프로그래밍 언어의 기초 문법이나 프레임워크/라이브러리의 기초 사용법은 단순한 프로그램을 개발하기에는 충분한 지식이지만, 그를 확장/유지보수하거나 실행의 전 과정을 이해하는 데에는 충분하지 않음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예제 소스 코드를 찾아 일단 복사해 붙여 넣는 방식으로 문제 해결을 모색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두 번, 세 번 복사와 붙여넣기가 반복된 소스 코드는 또 다른 문제를 발생</a:t>
            </a:r>
            <a:endParaRPr/>
          </a:p>
          <a:p>
            <a:pPr marL="205740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스파게티 코드(spaghetti code)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(시도 2) ChatGPT와 같은 생성형 AI를 사용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생성형 AI가 언제나 일관되고 정확한 진단을 하는 것은 아님</a:t>
            </a:r>
            <a:endParaRPr/>
          </a:p>
          <a:p>
            <a:pPr marL="160020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답변받은 소스 코드가 정확한 해결 방법이 아닐 경우, </a:t>
            </a:r>
            <a:br>
              <a:rPr lang="ko-KR"/>
            </a:br>
            <a:r>
              <a:rPr lang="ko-KR"/>
              <a:t>이는 머지않아 프로그램에 또 다른 문제를 초래</a:t>
            </a:r>
            <a:endParaRPr/>
          </a:p>
          <a:p>
            <a:pPr marL="1371600" lvl="3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</a:pPr>
            <a:r>
              <a:rPr lang="ko-KR" b="1"/>
              <a:t>〉 〉 이것이 취업을 위한 컴퓨터 과학이다 </a:t>
            </a:r>
            <a:endParaRPr/>
          </a:p>
        </p:txBody>
      </p:sp>
      <p:pic>
        <p:nvPicPr>
          <p:cNvPr id="97" name="Google Shape;97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54929" y="4278093"/>
            <a:ext cx="2095500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"/>
          <p:cNvSpPr txBox="1"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000"/>
              <a:buFont typeface="Arial"/>
              <a:buNone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Chapter 01-1 </a:t>
            </a:r>
            <a:r>
              <a:rPr lang="ko-KR"/>
              <a:t>원리를 모르는 개발자는 뛰어난 개발자가 아니다(4)</a:t>
            </a:r>
            <a:endParaRPr/>
          </a:p>
        </p:txBody>
      </p:sp>
      <p:sp>
        <p:nvSpPr>
          <p:cNvPr id="104" name="Google Shape;104;p7"/>
          <p:cNvSpPr txBox="1">
            <a:spLocks noGrp="1"/>
          </p:cNvSpPr>
          <p:nvPr>
            <p:ph type="sldNum" idx="12"/>
          </p:nvPr>
        </p:nvSpPr>
        <p:spPr>
          <a:xfrm>
            <a:off x="11691731" y="6472308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  <p:sp>
        <p:nvSpPr>
          <p:cNvPr id="105" name="Google Shape;105;p7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</a:pPr>
            <a:r>
              <a:rPr lang="ko-KR" b="1"/>
              <a:t>〉 〉 이것이 취업을 위한 컴퓨터 과학이다 </a:t>
            </a:r>
            <a:endParaRPr/>
          </a:p>
        </p:txBody>
      </p:sp>
      <p:pic>
        <p:nvPicPr>
          <p:cNvPr id="106" name="Google Shape;106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8350" y="717096"/>
            <a:ext cx="8115300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38350" y="2260146"/>
            <a:ext cx="8115300" cy="431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8"/>
          <p:cNvSpPr txBox="1"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000"/>
              <a:buFont typeface="Arial"/>
              <a:buNone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Chapter 01-1 </a:t>
            </a:r>
            <a:r>
              <a:rPr lang="ko-KR"/>
              <a:t>원리를 모르는 개발자는 뛰어난 개발자가 아니다(5)</a:t>
            </a:r>
            <a:endParaRPr/>
          </a:p>
        </p:txBody>
      </p:sp>
      <p:sp>
        <p:nvSpPr>
          <p:cNvPr id="114" name="Google Shape;114;p8"/>
          <p:cNvSpPr txBox="1">
            <a:spLocks noGrp="1"/>
          </p:cNvSpPr>
          <p:nvPr>
            <p:ph type="sldNum" idx="12"/>
          </p:nvPr>
        </p:nvSpPr>
        <p:spPr>
          <a:xfrm>
            <a:off x="11691731" y="6472308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  <p:sp>
        <p:nvSpPr>
          <p:cNvPr id="115" name="Google Shape;115;p8"/>
          <p:cNvSpPr txBox="1">
            <a:spLocks noGrp="1"/>
          </p:cNvSpPr>
          <p:nvPr>
            <p:ph type="body" idx="1"/>
          </p:nvPr>
        </p:nvSpPr>
        <p:spPr>
          <a:xfrm>
            <a:off x="487015" y="815008"/>
            <a:ext cx="11281052" cy="5494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ko-KR" b="1"/>
              <a:t>뛰어난 개발자의 조건</a:t>
            </a:r>
            <a:endParaRPr b="1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‘일단 작동만 하는 프로그램’이 아니라 ‘제대로 작동하는 프로그램’을 만듦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자신이 작성한 코드가 어떤 과정을 거쳐 실행되는지 명확하고 자세하게 설명할 수 있음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개발하고 실행하는 프로그램의 원리를 이해하고 있기 때문에 문제를 맞닥뜨리더라도 어디가 문제인지, 어떻게 해결해야 하는지 빠르게 판단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정보의 질을 판단하는 능력이 있기 때문에 구글링이나 생성형 AI를 통해 습득한 해결 방법도 더 넓은 범위로 이해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스스로 디버깅해 문제를 해결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⁃"/>
            </a:pPr>
            <a:r>
              <a:rPr lang="ko-KR"/>
              <a:t>문제를 정의하고 해결하는 역량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ko-KR"/>
              <a:t>프로그램의 실행을 제대로 이해하는 것, 어떠한 과정을 거쳐 프로그램이 실행되는지를 설명하는 것부터 시작</a:t>
            </a:r>
            <a:endParaRPr/>
          </a:p>
          <a:p>
            <a:pPr marL="1371600" lvl="3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sp>
        <p:nvSpPr>
          <p:cNvPr id="116" name="Google Shape;116;p8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</a:pPr>
            <a:r>
              <a:rPr lang="ko-KR" b="1"/>
              <a:t>〉 〉 이것이 취업을 위한 컴퓨터 과학이다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487015" y="107957"/>
            <a:ext cx="11281052" cy="671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05867"/>
              </a:buClr>
              <a:buSzPts val="2000"/>
              <a:buFont typeface="Arial"/>
              <a:buNone/>
            </a:pPr>
            <a:r>
              <a:rPr lang="ko-KR" sz="2000">
                <a:latin typeface="Arial"/>
                <a:ea typeface="Arial"/>
                <a:cs typeface="Arial"/>
                <a:sym typeface="Arial"/>
              </a:rPr>
              <a:t>Chapter 01-1 </a:t>
            </a:r>
            <a:r>
              <a:rPr lang="ko-KR"/>
              <a:t>원리를 모르는 개발자는 뛰어난 개발자가 아니다(6)</a:t>
            </a:r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11691731" y="6472308"/>
            <a:ext cx="4008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  <p:sp>
        <p:nvSpPr>
          <p:cNvPr id="124" name="Google Shape;124;p9"/>
          <p:cNvSpPr txBox="1">
            <a:spLocks noGrp="1"/>
          </p:cNvSpPr>
          <p:nvPr>
            <p:ph type="ftr" idx="11"/>
          </p:nvPr>
        </p:nvSpPr>
        <p:spPr>
          <a:xfrm>
            <a:off x="482154" y="6574971"/>
            <a:ext cx="4114800" cy="216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Calibri"/>
              <a:buNone/>
            </a:pPr>
            <a:r>
              <a:rPr lang="ko-KR" b="1"/>
              <a:t>〉 〉 이것이 취업을 위한 컴퓨터 과학이다 </a:t>
            </a:r>
            <a:endParaRPr/>
          </a:p>
        </p:txBody>
      </p:sp>
      <p:sp>
        <p:nvSpPr>
          <p:cNvPr id="125" name="Google Shape;125;p9"/>
          <p:cNvSpPr/>
          <p:nvPr/>
        </p:nvSpPr>
        <p:spPr>
          <a:xfrm rot="10800000" flipH="1">
            <a:off x="1349405" y="1215198"/>
            <a:ext cx="8313989" cy="2701438"/>
          </a:xfrm>
          <a:prstGeom prst="round2SameRect">
            <a:avLst>
              <a:gd name="adj1" fmla="val 5381"/>
              <a:gd name="adj2" fmla="val 0"/>
            </a:avLst>
          </a:prstGeom>
          <a:solidFill>
            <a:srgbClr val="ECF4F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" name="Google Shape;126;p9"/>
          <p:cNvGrpSpPr/>
          <p:nvPr/>
        </p:nvGrpSpPr>
        <p:grpSpPr>
          <a:xfrm>
            <a:off x="947740" y="912635"/>
            <a:ext cx="8313989" cy="435894"/>
            <a:chOff x="1624614" y="3429000"/>
            <a:chExt cx="8313989" cy="435894"/>
          </a:xfrm>
        </p:grpSpPr>
        <p:sp>
          <p:nvSpPr>
            <p:cNvPr id="127" name="Google Shape;127;p9"/>
            <p:cNvSpPr/>
            <p:nvPr/>
          </p:nvSpPr>
          <p:spPr>
            <a:xfrm>
              <a:off x="1624614" y="3547697"/>
              <a:ext cx="8313989" cy="317197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71B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9"/>
            <p:cNvSpPr txBox="1"/>
            <p:nvPr/>
          </p:nvSpPr>
          <p:spPr>
            <a:xfrm>
              <a:off x="2127504" y="3559784"/>
              <a:ext cx="1008609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rgbClr val="F2F2F2"/>
                  </a:solidFill>
                  <a:latin typeface="Calibri"/>
                  <a:ea typeface="Calibri"/>
                  <a:cs typeface="Calibri"/>
                  <a:sym typeface="Calibri"/>
                </a:rPr>
                <a:t>여기서 잠깐</a:t>
              </a:r>
              <a:endParaRPr/>
            </a:p>
          </p:txBody>
        </p:sp>
        <p:grpSp>
          <p:nvGrpSpPr>
            <p:cNvPr id="129" name="Google Shape;129;p9"/>
            <p:cNvGrpSpPr/>
            <p:nvPr/>
          </p:nvGrpSpPr>
          <p:grpSpPr>
            <a:xfrm>
              <a:off x="1725141" y="3429000"/>
              <a:ext cx="562163" cy="407783"/>
              <a:chOff x="2600680" y="188688"/>
              <a:chExt cx="497500" cy="417665"/>
            </a:xfrm>
          </p:grpSpPr>
          <p:sp>
            <p:nvSpPr>
              <p:cNvPr id="130" name="Google Shape;130;p9"/>
              <p:cNvSpPr/>
              <p:nvPr/>
            </p:nvSpPr>
            <p:spPr>
              <a:xfrm>
                <a:off x="2600680" y="188688"/>
                <a:ext cx="471134" cy="354043"/>
              </a:xfrm>
              <a:custGeom>
                <a:avLst/>
                <a:gdLst/>
                <a:ahLst/>
                <a:cxnLst/>
                <a:rect l="l" t="t" r="r" b="b"/>
                <a:pathLst>
                  <a:path w="483325" h="354043" extrusionOk="0">
                    <a:moveTo>
                      <a:pt x="483325" y="0"/>
                    </a:moveTo>
                    <a:lnTo>
                      <a:pt x="143567" y="354043"/>
                    </a:lnTo>
                    <a:lnTo>
                      <a:pt x="0" y="344518"/>
                    </a:lnTo>
                    <a:lnTo>
                      <a:pt x="343871" y="5409"/>
                    </a:lnTo>
                    <a:lnTo>
                      <a:pt x="471164" y="5409"/>
                    </a:lnTo>
                  </a:path>
                </a:pathLst>
              </a:custGeom>
              <a:solidFill>
                <a:srgbClr val="0F939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9"/>
              <p:cNvSpPr/>
              <p:nvPr/>
            </p:nvSpPr>
            <p:spPr>
              <a:xfrm>
                <a:off x="2627046" y="252310"/>
                <a:ext cx="471134" cy="354043"/>
              </a:xfrm>
              <a:custGeom>
                <a:avLst/>
                <a:gdLst/>
                <a:ahLst/>
                <a:cxnLst/>
                <a:rect l="l" t="t" r="r" b="b"/>
                <a:pathLst>
                  <a:path w="483325" h="354043" extrusionOk="0">
                    <a:moveTo>
                      <a:pt x="483325" y="0"/>
                    </a:moveTo>
                    <a:lnTo>
                      <a:pt x="143567" y="354043"/>
                    </a:lnTo>
                    <a:lnTo>
                      <a:pt x="0" y="344518"/>
                    </a:lnTo>
                    <a:lnTo>
                      <a:pt x="343871" y="5409"/>
                    </a:lnTo>
                    <a:lnTo>
                      <a:pt x="471164" y="5409"/>
                    </a:lnTo>
                  </a:path>
                </a:pathLst>
              </a:custGeom>
              <a:solidFill>
                <a:srgbClr val="4C49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2" name="Google Shape;132;p9"/>
          <p:cNvSpPr txBox="1"/>
          <p:nvPr/>
        </p:nvSpPr>
        <p:spPr>
          <a:xfrm>
            <a:off x="947738" y="1485201"/>
            <a:ext cx="8313989" cy="2431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이해할 수 없는 코드는 책임질 수 없음</a:t>
            </a:r>
            <a:endParaRPr/>
          </a:p>
          <a:p>
            <a:pPr marL="285750" marR="0" lvl="0" indent="-2857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생성형 AI의 답변을 온전히 이해할 수 없다면 해당 답변에 대한 전적인 의존을 지양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ko-KR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개발자는 본인이 작성한 코드에 책임을 져야 하기 때문임</a:t>
            </a: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ko-KR"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잘못된 코드로 인해 프로그램에 큰 문제가 발생하거나 사용자가 불편을 겪는다면, 그것은 코드를 작성한 개발자의 책임</a:t>
            </a:r>
            <a:endParaRPr sz="1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ko-KR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부정확한 답변을 내놓을 수 있는 생성형 AI의 답변을 이해하고 판단할 수 있는 선에서 활용하는 것이 좋음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2007 - 2010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597</Words>
  <Application>Microsoft Office PowerPoint</Application>
  <PresentationFormat>와이드스크린</PresentationFormat>
  <Paragraphs>103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Malgun Gothic</vt:lpstr>
      <vt:lpstr>Calibri</vt:lpstr>
      <vt:lpstr>Arial</vt:lpstr>
      <vt:lpstr>Office 테마</vt:lpstr>
      <vt:lpstr>이것이 취업을 위한 컴퓨터 과학이다     with CS 기술 면접</vt:lpstr>
      <vt:lpstr>PowerPoint 프레젠테이션</vt:lpstr>
      <vt:lpstr>PowerPoint 프레젠테이션</vt:lpstr>
      <vt:lpstr>Chapter 01-1 원리를 모르는 개발자는 뛰어난 개발자가 아니다(1)</vt:lpstr>
      <vt:lpstr>Chapter 01-1 원리를 모르는 개발자는 뛰어난 개발자가 아니다(2)</vt:lpstr>
      <vt:lpstr>Chapter 01-1 원리를 모르는 개발자는 뛰어난 개발자가 아니다(3)</vt:lpstr>
      <vt:lpstr>Chapter 01-1 원리를 모르는 개발자는 뛰어난 개발자가 아니다(4)</vt:lpstr>
      <vt:lpstr>Chapter 01-1 원리를 모르는 개발자는 뛰어난 개발자가 아니다(5)</vt:lpstr>
      <vt:lpstr>Chapter 01-1 원리를 모르는 개발자는 뛰어난 개발자가 아니다(6)</vt:lpstr>
      <vt:lpstr>Chapter 01-1 원리를 모르는 개발자는 뛰어난 개발자가 아니다(7)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이것이 취업을 위한 컴퓨터 과학이다     with CS 기술 면접</dc:title>
  <dc:creator>마케팅팀</dc:creator>
  <cp:lastModifiedBy>kds</cp:lastModifiedBy>
  <cp:revision>1</cp:revision>
  <dcterms:created xsi:type="dcterms:W3CDTF">2020-01-31T07:25:46Z</dcterms:created>
  <dcterms:modified xsi:type="dcterms:W3CDTF">2024-10-02T02:31:49Z</dcterms:modified>
</cp:coreProperties>
</file>